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38" r:id="rId2"/>
  </p:sldMasterIdLst>
  <p:notesMasterIdLst>
    <p:notesMasterId r:id="rId43"/>
  </p:notesMasterIdLst>
  <p:sldIdLst>
    <p:sldId id="256" r:id="rId3"/>
    <p:sldId id="288" r:id="rId4"/>
    <p:sldId id="289" r:id="rId5"/>
    <p:sldId id="257" r:id="rId6"/>
    <p:sldId id="258" r:id="rId7"/>
    <p:sldId id="262" r:id="rId8"/>
    <p:sldId id="263" r:id="rId9"/>
    <p:sldId id="261" r:id="rId10"/>
    <p:sldId id="259" r:id="rId11"/>
    <p:sldId id="264" r:id="rId12"/>
    <p:sldId id="265" r:id="rId13"/>
    <p:sldId id="284" r:id="rId14"/>
    <p:sldId id="266" r:id="rId15"/>
    <p:sldId id="282" r:id="rId16"/>
    <p:sldId id="267" r:id="rId17"/>
    <p:sldId id="269" r:id="rId18"/>
    <p:sldId id="268" r:id="rId19"/>
    <p:sldId id="271" r:id="rId20"/>
    <p:sldId id="270" r:id="rId21"/>
    <p:sldId id="298" r:id="rId22"/>
    <p:sldId id="283" r:id="rId23"/>
    <p:sldId id="272" r:id="rId24"/>
    <p:sldId id="273" r:id="rId25"/>
    <p:sldId id="290" r:id="rId26"/>
    <p:sldId id="274" r:id="rId27"/>
    <p:sldId id="275" r:id="rId28"/>
    <p:sldId id="287" r:id="rId29"/>
    <p:sldId id="276" r:id="rId30"/>
    <p:sldId id="285" r:id="rId31"/>
    <p:sldId id="286" r:id="rId32"/>
    <p:sldId id="277" r:id="rId33"/>
    <p:sldId id="278" r:id="rId34"/>
    <p:sldId id="279" r:id="rId35"/>
    <p:sldId id="280" r:id="rId36"/>
    <p:sldId id="294" r:id="rId37"/>
    <p:sldId id="291" r:id="rId38"/>
    <p:sldId id="292" r:id="rId39"/>
    <p:sldId id="295" r:id="rId40"/>
    <p:sldId id="296" r:id="rId41"/>
    <p:sldId id="281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9D48AD-D966-43D6-A3B0-87DEE0B1FA79}">
          <p14:sldIdLst>
            <p14:sldId id="256"/>
            <p14:sldId id="288"/>
            <p14:sldId id="289"/>
            <p14:sldId id="257"/>
            <p14:sldId id="258"/>
            <p14:sldId id="262"/>
            <p14:sldId id="263"/>
            <p14:sldId id="261"/>
            <p14:sldId id="259"/>
            <p14:sldId id="264"/>
            <p14:sldId id="265"/>
            <p14:sldId id="284"/>
            <p14:sldId id="266"/>
            <p14:sldId id="282"/>
            <p14:sldId id="267"/>
            <p14:sldId id="269"/>
            <p14:sldId id="268"/>
            <p14:sldId id="271"/>
            <p14:sldId id="270"/>
            <p14:sldId id="298"/>
            <p14:sldId id="283"/>
            <p14:sldId id="272"/>
            <p14:sldId id="273"/>
            <p14:sldId id="290"/>
            <p14:sldId id="274"/>
            <p14:sldId id="275"/>
            <p14:sldId id="287"/>
            <p14:sldId id="276"/>
            <p14:sldId id="285"/>
            <p14:sldId id="286"/>
            <p14:sldId id="277"/>
            <p14:sldId id="278"/>
            <p14:sldId id="279"/>
            <p14:sldId id="280"/>
            <p14:sldId id="294"/>
            <p14:sldId id="291"/>
            <p14:sldId id="292"/>
            <p14:sldId id="295"/>
            <p14:sldId id="296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nt Fontanella" initials="TF" lastIdx="25" clrIdx="0">
    <p:extLst>
      <p:ext uri="{19B8F6BF-5375-455C-9EA6-DF929625EA0E}">
        <p15:presenceInfo xmlns:p15="http://schemas.microsoft.com/office/powerpoint/2012/main" userId="S-1-12-1-2857478554-1177466703-3430651785-204038285" providerId="AD"/>
      </p:ext>
    </p:extLst>
  </p:cmAuthor>
  <p:cmAuthor id="2" name="Toni Henry-Clay" initials="TH" lastIdx="16" clrIdx="1">
    <p:extLst>
      <p:ext uri="{19B8F6BF-5375-455C-9EA6-DF929625EA0E}">
        <p15:presenceInfo xmlns:p15="http://schemas.microsoft.com/office/powerpoint/2012/main" userId="Toni Henry-Clay" providerId="None"/>
      </p:ext>
    </p:extLst>
  </p:cmAuthor>
  <p:cmAuthor id="3" name="Joseph Lofgren" initials="JL" lastIdx="5" clrIdx="2">
    <p:extLst>
      <p:ext uri="{19B8F6BF-5375-455C-9EA6-DF929625EA0E}">
        <p15:presenceInfo xmlns:p15="http://schemas.microsoft.com/office/powerpoint/2012/main" userId="Joseph Lofg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9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326"/>
    </p:cViewPr>
  </p:sorterViewPr>
  <p:notesViewPr>
    <p:cSldViewPr snapToGrid="0">
      <p:cViewPr varScale="1">
        <p:scale>
          <a:sx n="67" d="100"/>
          <a:sy n="67" d="100"/>
        </p:scale>
        <p:origin x="2583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FDDF4-CFAB-4292-ABD8-CDDFB34DD797}" type="doc">
      <dgm:prSet loTypeId="urn:microsoft.com/office/officeart/2005/8/layout/equation1" loCatId="process" qsTypeId="urn:microsoft.com/office/officeart/2005/8/quickstyle/simple5" qsCatId="simple" csTypeId="urn:microsoft.com/office/officeart/2005/8/colors/colorful1" csCatId="colorful" phldr="1"/>
      <dgm:spPr/>
    </dgm:pt>
    <dgm:pt modelId="{19A2F336-B592-41DB-800E-B6F07378352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Strength</a:t>
          </a:r>
        </a:p>
      </dgm:t>
    </dgm:pt>
    <dgm:pt modelId="{F709C4B7-1BB2-4BC9-B67D-7C3354341CB4}" type="parTrans" cxnId="{C4BAD6B6-8ADB-40BA-8EEB-E47F01FDDE0D}">
      <dgm:prSet/>
      <dgm:spPr/>
      <dgm:t>
        <a:bodyPr/>
        <a:lstStyle/>
        <a:p>
          <a:endParaRPr lang="en-US"/>
        </a:p>
      </dgm:t>
    </dgm:pt>
    <dgm:pt modelId="{74D61DDC-7928-491B-ACBB-57BA9CA91619}" type="sibTrans" cxnId="{C4BAD6B6-8ADB-40BA-8EEB-E47F01FDDE0D}">
      <dgm:prSet/>
      <dgm:spPr/>
      <dgm:t>
        <a:bodyPr/>
        <a:lstStyle/>
        <a:p>
          <a:endParaRPr lang="en-US"/>
        </a:p>
      </dgm:t>
    </dgm:pt>
    <dgm:pt modelId="{13EF4E94-F92E-4B85-B738-CDC21CD6820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Security</a:t>
          </a:r>
        </a:p>
      </dgm:t>
    </dgm:pt>
    <dgm:pt modelId="{3618ED7C-86D0-401F-A59B-174B681F8EED}" type="parTrans" cxnId="{21288B4C-F093-42BC-A0A4-CF553A5EFB60}">
      <dgm:prSet/>
      <dgm:spPr/>
      <dgm:t>
        <a:bodyPr/>
        <a:lstStyle/>
        <a:p>
          <a:endParaRPr lang="en-US"/>
        </a:p>
      </dgm:t>
    </dgm:pt>
    <dgm:pt modelId="{C0823B89-BC0B-4196-87C3-3739669A8E64}" type="sibTrans" cxnId="{21288B4C-F093-42BC-A0A4-CF553A5EFB60}">
      <dgm:prSet/>
      <dgm:spPr/>
      <dgm:t>
        <a:bodyPr/>
        <a:lstStyle/>
        <a:p>
          <a:endParaRPr lang="en-US"/>
        </a:p>
      </dgm:t>
    </dgm:pt>
    <dgm:pt modelId="{95330960-D7CE-4DF7-8F31-3733D2F4643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Integrity</a:t>
          </a:r>
        </a:p>
      </dgm:t>
    </dgm:pt>
    <dgm:pt modelId="{D946F2CF-7C50-4BA7-8A47-0DAC16E353DD}" type="parTrans" cxnId="{AE935088-57A4-47F4-9850-DD9D74C51C4D}">
      <dgm:prSet/>
      <dgm:spPr/>
      <dgm:t>
        <a:bodyPr/>
        <a:lstStyle/>
        <a:p>
          <a:endParaRPr lang="en-US"/>
        </a:p>
      </dgm:t>
    </dgm:pt>
    <dgm:pt modelId="{50225F44-2882-4EBF-B4BB-FE978EE2C771}" type="sibTrans" cxnId="{AE935088-57A4-47F4-9850-DD9D74C51C4D}">
      <dgm:prSet/>
      <dgm:spPr/>
      <dgm:t>
        <a:bodyPr/>
        <a:lstStyle/>
        <a:p>
          <a:endParaRPr lang="en-US"/>
        </a:p>
      </dgm:t>
    </dgm:pt>
    <dgm:pt modelId="{619B16FC-E4F3-419F-AF93-547B04A523F4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Public</a:t>
          </a:r>
          <a:r>
            <a:rPr lang="en-US" sz="2800" b="1" dirty="0"/>
            <a:t> </a:t>
          </a:r>
          <a:r>
            <a:rPr lang="en-US" sz="2800" b="1" dirty="0">
              <a:solidFill>
                <a:schemeClr val="tx1"/>
              </a:solidFill>
            </a:rPr>
            <a:t>Safety</a:t>
          </a:r>
        </a:p>
      </dgm:t>
    </dgm:pt>
    <dgm:pt modelId="{1A072416-4C68-4BA0-AEF3-42695F7C2CBA}" type="parTrans" cxnId="{6DDEDB94-2187-42CB-A007-F1AFAC52886E}">
      <dgm:prSet/>
      <dgm:spPr/>
      <dgm:t>
        <a:bodyPr/>
        <a:lstStyle/>
        <a:p>
          <a:endParaRPr lang="en-US"/>
        </a:p>
      </dgm:t>
    </dgm:pt>
    <dgm:pt modelId="{33BEAE0C-DAF5-4903-84F2-E5EC63D0AAF2}" type="sibTrans" cxnId="{6DDEDB94-2187-42CB-A007-F1AFAC52886E}">
      <dgm:prSet/>
      <dgm:spPr/>
      <dgm:t>
        <a:bodyPr/>
        <a:lstStyle/>
        <a:p>
          <a:endParaRPr lang="en-US"/>
        </a:p>
      </dgm:t>
    </dgm:pt>
    <dgm:pt modelId="{7D253CE0-5E10-4C42-B14F-39A437A64393}" type="pres">
      <dgm:prSet presAssocID="{A0CFDDF4-CFAB-4292-ABD8-CDDFB34DD797}" presName="linearFlow" presStyleCnt="0">
        <dgm:presLayoutVars>
          <dgm:dir/>
          <dgm:resizeHandles val="exact"/>
        </dgm:presLayoutVars>
      </dgm:prSet>
      <dgm:spPr/>
    </dgm:pt>
    <dgm:pt modelId="{6186820E-4D57-427E-9789-BDDA7D390527}" type="pres">
      <dgm:prSet presAssocID="{19A2F336-B592-41DB-800E-B6F0737835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FB55A-9FAD-4F43-8171-056172748265}" type="pres">
      <dgm:prSet presAssocID="{74D61DDC-7928-491B-ACBB-57BA9CA91619}" presName="spacerL" presStyleCnt="0"/>
      <dgm:spPr/>
    </dgm:pt>
    <dgm:pt modelId="{7377A7E8-20FE-460B-84B9-540FC86AB6D3}" type="pres">
      <dgm:prSet presAssocID="{74D61DDC-7928-491B-ACBB-57BA9CA9161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5BC0E14-FA86-4DF8-A443-09E7EB2AD446}" type="pres">
      <dgm:prSet presAssocID="{74D61DDC-7928-491B-ACBB-57BA9CA91619}" presName="spacerR" presStyleCnt="0"/>
      <dgm:spPr/>
    </dgm:pt>
    <dgm:pt modelId="{E27EA705-5507-44B3-B854-EED7694903E3}" type="pres">
      <dgm:prSet presAssocID="{13EF4E94-F92E-4B85-B738-CDC21CD682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B441E-C162-44DA-BB0E-5ED951532963}" type="pres">
      <dgm:prSet presAssocID="{C0823B89-BC0B-4196-87C3-3739669A8E64}" presName="spacerL" presStyleCnt="0"/>
      <dgm:spPr/>
    </dgm:pt>
    <dgm:pt modelId="{EF1CEC78-14B5-465A-9523-7AC6873BE252}" type="pres">
      <dgm:prSet presAssocID="{C0823B89-BC0B-4196-87C3-3739669A8E6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1545A49-4A3C-4CFA-BF9C-3C937E07759D}" type="pres">
      <dgm:prSet presAssocID="{C0823B89-BC0B-4196-87C3-3739669A8E64}" presName="spacerR" presStyleCnt="0"/>
      <dgm:spPr/>
    </dgm:pt>
    <dgm:pt modelId="{2D456445-F538-4895-9E9D-FCCCC5C9E89B}" type="pres">
      <dgm:prSet presAssocID="{95330960-D7CE-4DF7-8F31-3733D2F4643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F6D12-9301-4C47-870F-C3149578EEE9}" type="pres">
      <dgm:prSet presAssocID="{50225F44-2882-4EBF-B4BB-FE978EE2C771}" presName="spacerL" presStyleCnt="0"/>
      <dgm:spPr/>
    </dgm:pt>
    <dgm:pt modelId="{A79A1E3C-F39D-42C0-AA0C-3FB04B803CEF}" type="pres">
      <dgm:prSet presAssocID="{50225F44-2882-4EBF-B4BB-FE978EE2C77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D694348-38C7-4ED8-A68C-A4DE4FF59FA4}" type="pres">
      <dgm:prSet presAssocID="{50225F44-2882-4EBF-B4BB-FE978EE2C771}" presName="spacerR" presStyleCnt="0"/>
      <dgm:spPr/>
    </dgm:pt>
    <dgm:pt modelId="{4CAD3294-77A1-4309-BB31-0ACFC30B9E0A}" type="pres">
      <dgm:prSet presAssocID="{619B16FC-E4F3-419F-AF93-547B04A523F4}" presName="node" presStyleLbl="node1" presStyleIdx="3" presStyleCnt="4" custScaleX="192692" custScaleY="168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AFA34D-5F4D-4A59-B287-C2D04522921D}" type="presOf" srcId="{50225F44-2882-4EBF-B4BB-FE978EE2C771}" destId="{A79A1E3C-F39D-42C0-AA0C-3FB04B803CEF}" srcOrd="0" destOrd="0" presId="urn:microsoft.com/office/officeart/2005/8/layout/equation1"/>
    <dgm:cxn modelId="{21288B4C-F093-42BC-A0A4-CF553A5EFB60}" srcId="{A0CFDDF4-CFAB-4292-ABD8-CDDFB34DD797}" destId="{13EF4E94-F92E-4B85-B738-CDC21CD68208}" srcOrd="1" destOrd="0" parTransId="{3618ED7C-86D0-401F-A59B-174B681F8EED}" sibTransId="{C0823B89-BC0B-4196-87C3-3739669A8E64}"/>
    <dgm:cxn modelId="{8B4D8BA3-BF1C-4724-8FF6-3B375BD6B80F}" type="presOf" srcId="{19A2F336-B592-41DB-800E-B6F07378352E}" destId="{6186820E-4D57-427E-9789-BDDA7D390527}" srcOrd="0" destOrd="0" presId="urn:microsoft.com/office/officeart/2005/8/layout/equation1"/>
    <dgm:cxn modelId="{A8106CD3-0E44-41BA-8B0A-4B10704419C8}" type="presOf" srcId="{C0823B89-BC0B-4196-87C3-3739669A8E64}" destId="{EF1CEC78-14B5-465A-9523-7AC6873BE252}" srcOrd="0" destOrd="0" presId="urn:microsoft.com/office/officeart/2005/8/layout/equation1"/>
    <dgm:cxn modelId="{9B255223-ACDB-4D55-B489-B106B27510D6}" type="presOf" srcId="{95330960-D7CE-4DF7-8F31-3733D2F46433}" destId="{2D456445-F538-4895-9E9D-FCCCC5C9E89B}" srcOrd="0" destOrd="0" presId="urn:microsoft.com/office/officeart/2005/8/layout/equation1"/>
    <dgm:cxn modelId="{AE935088-57A4-47F4-9850-DD9D74C51C4D}" srcId="{A0CFDDF4-CFAB-4292-ABD8-CDDFB34DD797}" destId="{95330960-D7CE-4DF7-8F31-3733D2F46433}" srcOrd="2" destOrd="0" parTransId="{D946F2CF-7C50-4BA7-8A47-0DAC16E353DD}" sibTransId="{50225F44-2882-4EBF-B4BB-FE978EE2C771}"/>
    <dgm:cxn modelId="{C4BAD6B6-8ADB-40BA-8EEB-E47F01FDDE0D}" srcId="{A0CFDDF4-CFAB-4292-ABD8-CDDFB34DD797}" destId="{19A2F336-B592-41DB-800E-B6F07378352E}" srcOrd="0" destOrd="0" parTransId="{F709C4B7-1BB2-4BC9-B67D-7C3354341CB4}" sibTransId="{74D61DDC-7928-491B-ACBB-57BA9CA91619}"/>
    <dgm:cxn modelId="{A62D2578-4C08-4397-B3C0-96C7A6FFE32C}" type="presOf" srcId="{619B16FC-E4F3-419F-AF93-547B04A523F4}" destId="{4CAD3294-77A1-4309-BB31-0ACFC30B9E0A}" srcOrd="0" destOrd="0" presId="urn:microsoft.com/office/officeart/2005/8/layout/equation1"/>
    <dgm:cxn modelId="{CB4FE812-A205-49E2-9BB2-8006568282C8}" type="presOf" srcId="{74D61DDC-7928-491B-ACBB-57BA9CA91619}" destId="{7377A7E8-20FE-460B-84B9-540FC86AB6D3}" srcOrd="0" destOrd="0" presId="urn:microsoft.com/office/officeart/2005/8/layout/equation1"/>
    <dgm:cxn modelId="{6D2ECA95-ECF7-47EB-BBF7-3D7FCCEBC49C}" type="presOf" srcId="{13EF4E94-F92E-4B85-B738-CDC21CD68208}" destId="{E27EA705-5507-44B3-B854-EED7694903E3}" srcOrd="0" destOrd="0" presId="urn:microsoft.com/office/officeart/2005/8/layout/equation1"/>
    <dgm:cxn modelId="{6DDEDB94-2187-42CB-A007-F1AFAC52886E}" srcId="{A0CFDDF4-CFAB-4292-ABD8-CDDFB34DD797}" destId="{619B16FC-E4F3-419F-AF93-547B04A523F4}" srcOrd="3" destOrd="0" parTransId="{1A072416-4C68-4BA0-AEF3-42695F7C2CBA}" sibTransId="{33BEAE0C-DAF5-4903-84F2-E5EC63D0AAF2}"/>
    <dgm:cxn modelId="{A35BEF13-1DD2-454C-B6B0-721D635A0A0E}" type="presOf" srcId="{A0CFDDF4-CFAB-4292-ABD8-CDDFB34DD797}" destId="{7D253CE0-5E10-4C42-B14F-39A437A64393}" srcOrd="0" destOrd="0" presId="urn:microsoft.com/office/officeart/2005/8/layout/equation1"/>
    <dgm:cxn modelId="{41B96D27-35DE-46D0-9AA2-896AA5DA29C1}" type="presParOf" srcId="{7D253CE0-5E10-4C42-B14F-39A437A64393}" destId="{6186820E-4D57-427E-9789-BDDA7D390527}" srcOrd="0" destOrd="0" presId="urn:microsoft.com/office/officeart/2005/8/layout/equation1"/>
    <dgm:cxn modelId="{15F04907-D428-4056-A1BF-7EED1239935F}" type="presParOf" srcId="{7D253CE0-5E10-4C42-B14F-39A437A64393}" destId="{B6BFB55A-9FAD-4F43-8171-056172748265}" srcOrd="1" destOrd="0" presId="urn:microsoft.com/office/officeart/2005/8/layout/equation1"/>
    <dgm:cxn modelId="{3A72F701-3FC2-4466-9D60-1ABF618C4EBB}" type="presParOf" srcId="{7D253CE0-5E10-4C42-B14F-39A437A64393}" destId="{7377A7E8-20FE-460B-84B9-540FC86AB6D3}" srcOrd="2" destOrd="0" presId="urn:microsoft.com/office/officeart/2005/8/layout/equation1"/>
    <dgm:cxn modelId="{409F2B89-1DE0-479C-8C1A-4737BC9C9A4F}" type="presParOf" srcId="{7D253CE0-5E10-4C42-B14F-39A437A64393}" destId="{55BC0E14-FA86-4DF8-A443-09E7EB2AD446}" srcOrd="3" destOrd="0" presId="urn:microsoft.com/office/officeart/2005/8/layout/equation1"/>
    <dgm:cxn modelId="{02FCF1C8-2577-4D40-84C0-13EC7D95AC70}" type="presParOf" srcId="{7D253CE0-5E10-4C42-B14F-39A437A64393}" destId="{E27EA705-5507-44B3-B854-EED7694903E3}" srcOrd="4" destOrd="0" presId="urn:microsoft.com/office/officeart/2005/8/layout/equation1"/>
    <dgm:cxn modelId="{FDDABA52-495E-416E-B209-040232169F3D}" type="presParOf" srcId="{7D253CE0-5E10-4C42-B14F-39A437A64393}" destId="{1C0B441E-C162-44DA-BB0E-5ED951532963}" srcOrd="5" destOrd="0" presId="urn:microsoft.com/office/officeart/2005/8/layout/equation1"/>
    <dgm:cxn modelId="{20C93229-6FBD-4B0E-BD8B-678F336AC2DC}" type="presParOf" srcId="{7D253CE0-5E10-4C42-B14F-39A437A64393}" destId="{EF1CEC78-14B5-465A-9523-7AC6873BE252}" srcOrd="6" destOrd="0" presId="urn:microsoft.com/office/officeart/2005/8/layout/equation1"/>
    <dgm:cxn modelId="{A5A57436-FC03-4974-A602-A172214CC7C7}" type="presParOf" srcId="{7D253CE0-5E10-4C42-B14F-39A437A64393}" destId="{D1545A49-4A3C-4CFA-BF9C-3C937E07759D}" srcOrd="7" destOrd="0" presId="urn:microsoft.com/office/officeart/2005/8/layout/equation1"/>
    <dgm:cxn modelId="{8C0A9271-2072-46FD-9FCE-058332078E72}" type="presParOf" srcId="{7D253CE0-5E10-4C42-B14F-39A437A64393}" destId="{2D456445-F538-4895-9E9D-FCCCC5C9E89B}" srcOrd="8" destOrd="0" presId="urn:microsoft.com/office/officeart/2005/8/layout/equation1"/>
    <dgm:cxn modelId="{0632D1CC-015C-4AF1-839D-A1CF0144AB92}" type="presParOf" srcId="{7D253CE0-5E10-4C42-B14F-39A437A64393}" destId="{DA2F6D12-9301-4C47-870F-C3149578EEE9}" srcOrd="9" destOrd="0" presId="urn:microsoft.com/office/officeart/2005/8/layout/equation1"/>
    <dgm:cxn modelId="{EC5334E1-E1A5-4EF0-9E00-2E438228E771}" type="presParOf" srcId="{7D253CE0-5E10-4C42-B14F-39A437A64393}" destId="{A79A1E3C-F39D-42C0-AA0C-3FB04B803CEF}" srcOrd="10" destOrd="0" presId="urn:microsoft.com/office/officeart/2005/8/layout/equation1"/>
    <dgm:cxn modelId="{A40CF11D-D48D-4AAF-A512-6ECF96D9A211}" type="presParOf" srcId="{7D253CE0-5E10-4C42-B14F-39A437A64393}" destId="{FD694348-38C7-4ED8-A68C-A4DE4FF59FA4}" srcOrd="11" destOrd="0" presId="urn:microsoft.com/office/officeart/2005/8/layout/equation1"/>
    <dgm:cxn modelId="{16DD14F4-F822-48E7-8396-6329F0063685}" type="presParOf" srcId="{7D253CE0-5E10-4C42-B14F-39A437A64393}" destId="{4CAD3294-77A1-4309-BB31-0ACFC30B9E0A}" srcOrd="12" destOrd="0" presId="urn:microsoft.com/office/officeart/2005/8/layout/equation1"/>
  </dgm:cxnLst>
  <dgm:bg/>
  <dgm:whole>
    <a:ln w="635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6820E-4D57-427E-9789-BDDA7D390527}">
      <dsp:nvSpPr>
        <dsp:cNvPr id="0" name=""/>
        <dsp:cNvSpPr/>
      </dsp:nvSpPr>
      <dsp:spPr>
        <a:xfrm>
          <a:off x="3208" y="1587712"/>
          <a:ext cx="955140" cy="9551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Strength</a:t>
          </a:r>
        </a:p>
      </dsp:txBody>
      <dsp:txXfrm>
        <a:off x="143085" y="1727589"/>
        <a:ext cx="675386" cy="675386"/>
      </dsp:txXfrm>
    </dsp:sp>
    <dsp:sp modelId="{7377A7E8-20FE-460B-84B9-540FC86AB6D3}">
      <dsp:nvSpPr>
        <dsp:cNvPr id="0" name=""/>
        <dsp:cNvSpPr/>
      </dsp:nvSpPr>
      <dsp:spPr>
        <a:xfrm>
          <a:off x="1035906" y="1788292"/>
          <a:ext cx="553981" cy="55398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109336" y="2000134"/>
        <a:ext cx="407121" cy="130297"/>
      </dsp:txXfrm>
    </dsp:sp>
    <dsp:sp modelId="{E27EA705-5507-44B3-B854-EED7694903E3}">
      <dsp:nvSpPr>
        <dsp:cNvPr id="0" name=""/>
        <dsp:cNvSpPr/>
      </dsp:nvSpPr>
      <dsp:spPr>
        <a:xfrm>
          <a:off x="1667445" y="1587712"/>
          <a:ext cx="955140" cy="9551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3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Security</a:t>
          </a:r>
        </a:p>
      </dsp:txBody>
      <dsp:txXfrm>
        <a:off x="1807322" y="1727589"/>
        <a:ext cx="675386" cy="675386"/>
      </dsp:txXfrm>
    </dsp:sp>
    <dsp:sp modelId="{EF1CEC78-14B5-465A-9523-7AC6873BE252}">
      <dsp:nvSpPr>
        <dsp:cNvPr id="0" name=""/>
        <dsp:cNvSpPr/>
      </dsp:nvSpPr>
      <dsp:spPr>
        <a:xfrm>
          <a:off x="2700142" y="1788292"/>
          <a:ext cx="553981" cy="553981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3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773572" y="2000134"/>
        <a:ext cx="407121" cy="130297"/>
      </dsp:txXfrm>
    </dsp:sp>
    <dsp:sp modelId="{2D456445-F538-4895-9E9D-FCCCC5C9E89B}">
      <dsp:nvSpPr>
        <dsp:cNvPr id="0" name=""/>
        <dsp:cNvSpPr/>
      </dsp:nvSpPr>
      <dsp:spPr>
        <a:xfrm>
          <a:off x="3331681" y="1587712"/>
          <a:ext cx="955140" cy="9551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Integrity</a:t>
          </a:r>
        </a:p>
      </dsp:txBody>
      <dsp:txXfrm>
        <a:off x="3471558" y="1727589"/>
        <a:ext cx="675386" cy="675386"/>
      </dsp:txXfrm>
    </dsp:sp>
    <dsp:sp modelId="{A79A1E3C-F39D-42C0-AA0C-3FB04B803CEF}">
      <dsp:nvSpPr>
        <dsp:cNvPr id="0" name=""/>
        <dsp:cNvSpPr/>
      </dsp:nvSpPr>
      <dsp:spPr>
        <a:xfrm>
          <a:off x="4364379" y="1788292"/>
          <a:ext cx="553981" cy="553981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37809" y="1902412"/>
        <a:ext cx="407121" cy="325741"/>
      </dsp:txXfrm>
    </dsp:sp>
    <dsp:sp modelId="{4CAD3294-77A1-4309-BB31-0ACFC30B9E0A}">
      <dsp:nvSpPr>
        <dsp:cNvPr id="0" name=""/>
        <dsp:cNvSpPr/>
      </dsp:nvSpPr>
      <dsp:spPr>
        <a:xfrm>
          <a:off x="4995918" y="1262253"/>
          <a:ext cx="1840478" cy="16060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</a:rPr>
            <a:t>Public</a:t>
          </a:r>
          <a:r>
            <a:rPr lang="en-US" sz="2800" b="1" kern="1200" dirty="0"/>
            <a:t> </a:t>
          </a:r>
          <a:r>
            <a:rPr lang="en-US" sz="2800" b="1" kern="1200" dirty="0">
              <a:solidFill>
                <a:schemeClr val="tx1"/>
              </a:solidFill>
            </a:rPr>
            <a:t>Safety</a:t>
          </a:r>
        </a:p>
      </dsp:txBody>
      <dsp:txXfrm>
        <a:off x="5265450" y="1497455"/>
        <a:ext cx="1301414" cy="113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3D2618-1970-4C5F-9740-55960B29A085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C3B1DB-01A7-4E15-AE73-16C8B8E05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7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0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2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62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3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9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62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3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7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6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3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7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4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28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17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66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5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Employee</a:t>
            </a:r>
            <a:r>
              <a:rPr lang="en-US" baseline="0" dirty="0"/>
              <a:t> ID/Authority/Agency/Test/Panel 2- Temp/Split 3- Affix seals to bottle and date/EE initials 5 – Employee info 4 – Collector 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27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42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https://www.transportation.gov/odapc/dot-10-steps-collection-site-security-and-integrity-english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84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87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0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Calibration Checks every</a:t>
            </a:r>
            <a:r>
              <a:rPr lang="en-US" baseline="0" dirty="0"/>
              <a:t> 31 days or sooner/Inspected by a certified technician every two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4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7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6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4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0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45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48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44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Explanation of procedures on the back of the CCF must come BEFORE collection</a:t>
            </a:r>
          </a:p>
          <a:p>
            <a:endParaRPr lang="en-US" dirty="0"/>
          </a:p>
          <a:p>
            <a:r>
              <a:rPr lang="en-US" dirty="0"/>
              <a:t>Look for shadows</a:t>
            </a:r>
          </a:p>
          <a:p>
            <a:endParaRPr lang="en-US" dirty="0"/>
          </a:p>
          <a:p>
            <a:r>
              <a:rPr lang="en-US" dirty="0"/>
              <a:t>Hand washing must come before pockets are emptied and must actually be observed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370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698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7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425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3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63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B1DB-01A7-4E15-AE73-16C8B8E05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937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447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585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80D13-E5F6-4B44-B094-01675598A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3F260A4-DA32-4E8B-9395-A618D96BC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290658-B03A-4C12-B819-AB369A7F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606D74-2839-44F8-9FA8-1C0B489C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B1481-F6F1-402B-B1FB-4607F885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6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083E2-FD29-4025-A482-031A2EA3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B20F9-AE8D-42BE-9BC5-4415F6588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66220-90D7-4A33-939E-AF8AF066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6B5031-B0A1-4118-9BBC-EE9299F5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4DBC56-0C2E-4699-B145-7FFEB481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F92B7A-D7E1-4575-BEF7-3F23C31F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9834E1-5435-4161-B340-74AA52DC9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F86AC6-81C8-4884-B204-1A795297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1F0FD-798F-4104-A3D7-39F17378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95AD26-4BC5-4B17-9EE5-CCAA55B4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B616E-D3DF-4E0E-9C1F-069E2854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B17B95-F067-4D58-942A-19A7843A1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1F6749-E6EE-4FAC-96F3-D87AAE0AF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263A26-6653-436F-830D-9FB5DC90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26807B-491F-4033-81CB-9D230AD4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2300CF-0943-43FB-8E98-D6037C18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1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25C7A-F1DF-4334-B3C7-654053B0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51F1EE-4A6E-425A-8FD3-BE0768B1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87EC1B-C527-4A42-9A91-F6275755F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93F92C-5482-4D45-80B5-6C919E0B5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C16F931-2130-4EAC-87BA-5D6DB13FA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733CD23-A210-4631-AB27-153DFA04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CD9E67-9422-452E-99C1-8788941C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D3BD82-4BE2-47D1-8381-40B64AD5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7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4E34A6-DDE5-4D1D-ABA8-58C3661A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C5D208-EDE5-4701-9606-4B573B8D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C605C3-1E26-47F2-9692-E8CC5CA0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2484C6-6B5F-4579-B840-48B9D88A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AFC0B6-392A-45EB-ACF2-5C9EE1B8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19BF68-6F30-49BD-BEF9-DA5089E1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C00F8C-5C9E-4A7E-9AAB-63C3D44B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18F3C-B949-4DC6-9042-34631F7E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5EAD09-8C97-4B4E-864C-5AC8B7BF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3C4EE9-24C4-4385-9E18-4313CFA75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9310D4-AD29-463F-A837-8E825FA8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AF4E39-9E25-46D2-905F-CEF7A714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724C03-288A-480C-B0DA-D46E110D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5679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D0704-E543-449B-9EB2-DEDC197C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75821F-BB40-457A-9435-BD522F957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54AF45-E057-4FC6-A82C-757E7666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B83BEA-C63C-4287-9562-03792238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321F28-0C78-4C2C-8F21-F8E0596A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33B1A0-61C0-4172-97FD-C49A46D4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2DFF5-FD89-4E52-897E-04A91F5C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E5751A-C5C5-453F-BDD1-9FEB17199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6FA24-1DA0-451A-96B1-B98D0E8F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27258-5A9F-4B56-9307-CD202725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29BEA6-4FD7-475D-ABA7-9585D8EE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8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8749147-3CC5-4A10-9744-A19B5029C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D713BA-D8F6-4E98-9BDB-CED421DE3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E6843F-2C71-4E13-B3F5-1D9B000A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F364C0-3E61-4392-BC32-8E0BBD29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7897B-6903-422D-AF46-D90C7F25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882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967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96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83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870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99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52D9-2AF3-4D4C-9E0D-DB3BC2B0858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3/11/2019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05D46-154A-434A-B7F9-B58E9899943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B31D1F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B31D1F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5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58C7C2-347D-405F-BE83-7E340D6B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83217C-05FB-4951-A262-53330194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2803AE-EB11-4D33-A1D6-AF519B4E4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CD32-E5BC-4357-AE28-6AF1F988946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D4DB51-6C73-4C32-ABCE-34FD8E088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F65E7-CB52-44CE-BA99-2098F32FE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A620-A7DA-4E04-829D-E5AA0EDC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purpleslog/2870445256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oplematters.in/article/talent-management/how-to-drive-talent-agility-to-increase-productivity-and-efficiency-1623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servationbytes.com/2012/04/24/size-is-the-ques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152" y="758953"/>
            <a:ext cx="7709338" cy="3639627"/>
          </a:xfrm>
        </p:spPr>
        <p:txBody>
          <a:bodyPr>
            <a:normAutofit/>
          </a:bodyPr>
          <a:lstStyle/>
          <a:p>
            <a:r>
              <a:rPr lang="en-US" sz="4400" dirty="0"/>
              <a:t>Collection Site Oversight </a:t>
            </a:r>
            <a:br>
              <a:rPr lang="en-US" sz="4400" dirty="0"/>
            </a:br>
            <a:r>
              <a:rPr lang="en-US" sz="4400" dirty="0"/>
              <a:t>&amp; Mock Collections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629" y="4508938"/>
            <a:ext cx="7606862" cy="1983302"/>
          </a:xfrm>
        </p:spPr>
        <p:txBody>
          <a:bodyPr>
            <a:normAutofit/>
          </a:bodyPr>
          <a:lstStyle/>
          <a:p>
            <a:r>
              <a:rPr lang="en-US" dirty="0"/>
              <a:t>Ensuring Your Site is Doing it Right</a:t>
            </a:r>
          </a:p>
          <a:p>
            <a:endParaRPr lang="en-US" dirty="0"/>
          </a:p>
          <a:p>
            <a:r>
              <a:rPr lang="en-US" dirty="0"/>
              <a:t>FTA NATIONAL CONFERENCE</a:t>
            </a:r>
          </a:p>
          <a:p>
            <a:r>
              <a:rPr lang="en-US"/>
              <a:t>Milwaukee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2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the </a:t>
            </a:r>
            <a:r>
              <a:rPr lang="en-US" u="sng" dirty="0"/>
              <a:t>Security</a:t>
            </a:r>
            <a:r>
              <a:rPr lang="en-US" dirty="0"/>
              <a:t> of the Testing Process</a:t>
            </a:r>
          </a:p>
        </p:txBody>
      </p:sp>
      <p:pic>
        <p:nvPicPr>
          <p:cNvPr id="14" name="Content Placeholder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877BCB8-7897-4017-8F4A-B19CF95AD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93009" y="2293078"/>
            <a:ext cx="5227477" cy="3178306"/>
          </a:xfrm>
        </p:spPr>
      </p:pic>
    </p:spTree>
    <p:extLst>
      <p:ext uri="{BB962C8B-B14F-4D97-AF65-F5344CB8AC3E}">
        <p14:creationId xmlns:p14="http://schemas.microsoft.com/office/powerpoint/2010/main" val="238456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the </a:t>
            </a:r>
            <a:r>
              <a:rPr lang="en-US" u="sng" dirty="0"/>
              <a:t>Integrity</a:t>
            </a:r>
            <a:r>
              <a:rPr lang="en-US" dirty="0"/>
              <a:t> of the Testing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703" y="2247255"/>
            <a:ext cx="5873857" cy="39328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“</a:t>
            </a:r>
            <a:r>
              <a:rPr lang="en-US" sz="4800" b="1" dirty="0"/>
              <a:t>Integrity </a:t>
            </a:r>
          </a:p>
          <a:p>
            <a:pPr marL="0" indent="0" algn="ctr">
              <a:buNone/>
            </a:pPr>
            <a:r>
              <a:rPr lang="en-US" sz="4000" b="1" dirty="0"/>
              <a:t>is doing the right thing, </a:t>
            </a:r>
          </a:p>
          <a:p>
            <a:pPr marL="0" indent="0" algn="ctr">
              <a:buNone/>
            </a:pPr>
            <a:r>
              <a:rPr lang="en-US" sz="4000" b="1" dirty="0"/>
              <a:t>even when no one is </a:t>
            </a:r>
          </a:p>
          <a:p>
            <a:pPr marL="0" indent="0" algn="ctr">
              <a:buNone/>
            </a:pPr>
            <a:r>
              <a:rPr lang="en-US" sz="4000" b="1" dirty="0"/>
              <a:t>watching.”</a:t>
            </a:r>
          </a:p>
          <a:p>
            <a:pPr marL="0" indent="0" algn="ctr">
              <a:buNone/>
            </a:pPr>
            <a:r>
              <a:rPr lang="en-US" sz="1600" b="1" dirty="0"/>
              <a:t>CS Lewis</a:t>
            </a:r>
          </a:p>
        </p:txBody>
      </p:sp>
    </p:spTree>
    <p:extLst>
      <p:ext uri="{BB962C8B-B14F-4D97-AF65-F5344CB8AC3E}">
        <p14:creationId xmlns:p14="http://schemas.microsoft.com/office/powerpoint/2010/main" val="241176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to Ensure Our Ultimate Goal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937243"/>
              </p:ext>
            </p:extLst>
          </p:nvPr>
        </p:nvGraphicFramePr>
        <p:xfrm>
          <a:off x="923833" y="2230821"/>
          <a:ext cx="6839606" cy="4130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0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86820E-4D57-427E-9789-BDDA7D390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graphicEl>
                                              <a:dgm id="{6186820E-4D57-427E-9789-BDDA7D390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graphicEl>
                                              <a:dgm id="{6186820E-4D57-427E-9789-BDDA7D390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7A7E8-20FE-460B-84B9-540FC86AB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>
                                            <p:graphicEl>
                                              <a:dgm id="{7377A7E8-20FE-460B-84B9-540FC86AB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graphicEl>
                                              <a:dgm id="{7377A7E8-20FE-460B-84B9-540FC86AB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7EA705-5507-44B3-B854-EED76949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>
                                            <p:graphicEl>
                                              <a:dgm id="{E27EA705-5507-44B3-B854-EED76949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>
                                            <p:graphicEl>
                                              <a:dgm id="{E27EA705-5507-44B3-B854-EED76949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1CEC78-14B5-465A-9523-7AC6873B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>
                                            <p:graphicEl>
                                              <a:dgm id="{EF1CEC78-14B5-465A-9523-7AC6873B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>
                                            <p:graphicEl>
                                              <a:dgm id="{EF1CEC78-14B5-465A-9523-7AC6873B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56445-F538-4895-9E9D-FCCCC5C9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>
                                            <p:graphicEl>
                                              <a:dgm id="{2D456445-F538-4895-9E9D-FCCCC5C9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">
                                            <p:graphicEl>
                                              <a:dgm id="{2D456445-F538-4895-9E9D-FCCCC5C9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A1E3C-F39D-42C0-AA0C-3FB04B803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>
                                            <p:graphicEl>
                                              <a:dgm id="{A79A1E3C-F39D-42C0-AA0C-3FB04B803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>
                                            <p:graphicEl>
                                              <a:dgm id="{A79A1E3C-F39D-42C0-AA0C-3FB04B803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D3294-77A1-4309-BB31-0ACFC30B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">
                                            <p:graphicEl>
                                              <a:dgm id="{4CAD3294-77A1-4309-BB31-0ACFC30B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graphicEl>
                                              <a:dgm id="{4CAD3294-77A1-4309-BB31-0ACFC30B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25" autoRev="1" fill="remove"/>
                                        <p:tgtEl>
                                          <p:spTgt spid="4">
                                            <p:graphicEl>
                                              <a:dgm id="{7377A7E8-20FE-460B-84B9-540FC86AB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125" autoRev="1" fill="remove"/>
                                        <p:tgtEl>
                                          <p:spTgt spid="4">
                                            <p:graphicEl>
                                              <a:dgm id="{7377A7E8-20FE-460B-84B9-540FC86AB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125" autoRev="1" fill="remove"/>
                                        <p:tgtEl>
                                          <p:spTgt spid="4">
                                            <p:graphicEl>
                                              <a:dgm id="{7377A7E8-20FE-460B-84B9-540FC86AB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25" autoRev="1" fill="remove"/>
                                        <p:tgtEl>
                                          <p:spTgt spid="4">
                                            <p:graphicEl>
                                              <a:dgm id="{7377A7E8-20FE-460B-84B9-540FC86AB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25" autoRev="1" fill="remove"/>
                                        <p:tgtEl>
                                          <p:spTgt spid="4">
                                            <p:graphicEl>
                                              <a:dgm id="{E27EA705-5507-44B3-B854-EED76949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25" autoRev="1" fill="remove"/>
                                        <p:tgtEl>
                                          <p:spTgt spid="4">
                                            <p:graphicEl>
                                              <a:dgm id="{E27EA705-5507-44B3-B854-EED76949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25" autoRev="1" fill="remove"/>
                                        <p:tgtEl>
                                          <p:spTgt spid="4">
                                            <p:graphicEl>
                                              <a:dgm id="{E27EA705-5507-44B3-B854-EED76949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25" autoRev="1" fill="remove"/>
                                        <p:tgtEl>
                                          <p:spTgt spid="4">
                                            <p:graphicEl>
                                              <a:dgm id="{E27EA705-5507-44B3-B854-EED76949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25" autoRev="1" fill="remove"/>
                                        <p:tgtEl>
                                          <p:spTgt spid="4">
                                            <p:graphicEl>
                                              <a:dgm id="{EF1CEC78-14B5-465A-9523-7AC6873B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125" autoRev="1" fill="remove"/>
                                        <p:tgtEl>
                                          <p:spTgt spid="4">
                                            <p:graphicEl>
                                              <a:dgm id="{EF1CEC78-14B5-465A-9523-7AC6873B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125" autoRev="1" fill="remove"/>
                                        <p:tgtEl>
                                          <p:spTgt spid="4">
                                            <p:graphicEl>
                                              <a:dgm id="{EF1CEC78-14B5-465A-9523-7AC6873B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25" autoRev="1" fill="remove"/>
                                        <p:tgtEl>
                                          <p:spTgt spid="4">
                                            <p:graphicEl>
                                              <a:dgm id="{EF1CEC78-14B5-465A-9523-7AC6873BE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25" autoRev="1" fill="remove"/>
                                        <p:tgtEl>
                                          <p:spTgt spid="4">
                                            <p:graphicEl>
                                              <a:dgm id="{2D456445-F538-4895-9E9D-FCCCC5C9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125" autoRev="1" fill="remove"/>
                                        <p:tgtEl>
                                          <p:spTgt spid="4">
                                            <p:graphicEl>
                                              <a:dgm id="{2D456445-F538-4895-9E9D-FCCCC5C9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25" autoRev="1" fill="remove"/>
                                        <p:tgtEl>
                                          <p:spTgt spid="4">
                                            <p:graphicEl>
                                              <a:dgm id="{2D456445-F538-4895-9E9D-FCCCC5C9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25" autoRev="1" fill="remove"/>
                                        <p:tgtEl>
                                          <p:spTgt spid="4">
                                            <p:graphicEl>
                                              <a:dgm id="{2D456445-F538-4895-9E9D-FCCCC5C9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25" autoRev="1" fill="remove"/>
                                        <p:tgtEl>
                                          <p:spTgt spid="4">
                                            <p:graphicEl>
                                              <a:dgm id="{A79A1E3C-F39D-42C0-AA0C-3FB04B803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25" autoRev="1" fill="remove"/>
                                        <p:tgtEl>
                                          <p:spTgt spid="4">
                                            <p:graphicEl>
                                              <a:dgm id="{A79A1E3C-F39D-42C0-AA0C-3FB04B803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25" autoRev="1" fill="remove"/>
                                        <p:tgtEl>
                                          <p:spTgt spid="4">
                                            <p:graphicEl>
                                              <a:dgm id="{A79A1E3C-F39D-42C0-AA0C-3FB04B803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25" autoRev="1" fill="remove"/>
                                        <p:tgtEl>
                                          <p:spTgt spid="4">
                                            <p:graphicEl>
                                              <a:dgm id="{A79A1E3C-F39D-42C0-AA0C-3FB04B803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25" autoRev="1" fill="remove"/>
                                        <p:tgtEl>
                                          <p:spTgt spid="4">
                                            <p:graphicEl>
                                              <a:dgm id="{4CAD3294-77A1-4309-BB31-0ACFC30B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125" autoRev="1" fill="remove"/>
                                        <p:tgtEl>
                                          <p:spTgt spid="4">
                                            <p:graphicEl>
                                              <a:dgm id="{4CAD3294-77A1-4309-BB31-0ACFC30B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25" autoRev="1" fill="remove"/>
                                        <p:tgtEl>
                                          <p:spTgt spid="4">
                                            <p:graphicEl>
                                              <a:dgm id="{4CAD3294-77A1-4309-BB31-0ACFC30B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25" autoRev="1" fill="remove"/>
                                        <p:tgtEl>
                                          <p:spTgt spid="4">
                                            <p:graphicEl>
                                              <a:dgm id="{4CAD3294-77A1-4309-BB31-0ACFC30B9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4" grpId="1" uiExpand="1">
        <p:bldSub>
          <a:bldDgm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Best Way to Monitor a Collection Site?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out what works for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4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In-House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BFF05C-0616-4850-8208-A80A2599E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00200" y="1757362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In-House 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Review Alcohol Testing Forms (ATF)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 employer information should be filled out and up-to-date</a:t>
            </a:r>
          </a:p>
          <a:p>
            <a:pPr lvl="2"/>
            <a:r>
              <a:rPr lang="en-US" dirty="0"/>
              <a:t>Confirmation result of 0.02 or higher requires immediate contact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Printout is attached to the form in a tamper-evident manner</a:t>
            </a:r>
          </a:p>
          <a:p>
            <a:pPr lvl="2"/>
            <a:r>
              <a:rPr lang="en-US" dirty="0"/>
              <a:t>Result is written only when the EBT does not have a printer and </a:t>
            </a:r>
            <a:r>
              <a:rPr lang="en-US" u="sng" dirty="0"/>
              <a:t>only</a:t>
            </a:r>
            <a:r>
              <a:rPr lang="en-US" dirty="0"/>
              <a:t> for the initial screening</a:t>
            </a:r>
          </a:p>
          <a:p>
            <a:pPr lvl="2"/>
            <a:r>
              <a:rPr lang="en-US" dirty="0"/>
              <a:t>Confirmation test </a:t>
            </a:r>
            <a:r>
              <a:rPr lang="en-US" u="sng" dirty="0"/>
              <a:t>must</a:t>
            </a:r>
            <a:r>
              <a:rPr lang="en-US" dirty="0"/>
              <a:t> be machine-printed</a:t>
            </a:r>
          </a:p>
          <a:p>
            <a:pPr lvl="2"/>
            <a:r>
              <a:rPr lang="en-US" dirty="0"/>
              <a:t>Correct date and time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Alcohol test completed before the drug test (if both tests conducted)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Receiving legible </a:t>
            </a:r>
            <a:r>
              <a:rPr lang="en-US" dirty="0" smtClean="0"/>
              <a:t>Copy </a:t>
            </a:r>
            <a:r>
              <a:rPr lang="en-US" dirty="0"/>
              <a:t>1?</a:t>
            </a:r>
          </a:p>
        </p:txBody>
      </p:sp>
    </p:spTree>
    <p:extLst>
      <p:ext uri="{BB962C8B-B14F-4D97-AF65-F5344CB8AC3E}">
        <p14:creationId xmlns:p14="http://schemas.microsoft.com/office/powerpoint/2010/main" val="316047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Alcohol Testing Form </a:t>
            </a:r>
            <a:br>
              <a:rPr lang="en-US" dirty="0"/>
            </a:br>
            <a:r>
              <a:rPr lang="en-US" sz="1600" dirty="0"/>
              <a:t>(ATF)</a:t>
            </a:r>
          </a:p>
        </p:txBody>
      </p:sp>
      <p:pic>
        <p:nvPicPr>
          <p:cNvPr id="11" name="Picture Placeholder 3" descr="Image of a DOT Alcohol Testing Form" title="DOT ATF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1" t="-200" r="-1662"/>
          <a:stretch/>
        </p:blipFill>
        <p:spPr>
          <a:xfrm>
            <a:off x="2406018" y="261071"/>
            <a:ext cx="3487924" cy="4648072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4470971" y="468643"/>
            <a:ext cx="565079" cy="195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25569" y="1829041"/>
            <a:ext cx="508571" cy="215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634560" y="2436882"/>
            <a:ext cx="499580" cy="178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84334" y="3565134"/>
            <a:ext cx="503433" cy="215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424984" y="819277"/>
            <a:ext cx="431514" cy="205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663455" y="4388732"/>
            <a:ext cx="441789" cy="1849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In-House 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Review Custody and Control Forms (CCF)</a:t>
            </a:r>
          </a:p>
          <a:p>
            <a:r>
              <a:rPr lang="en-US" dirty="0"/>
              <a:t>All pertinent information is listed</a:t>
            </a:r>
          </a:p>
          <a:p>
            <a:pPr lvl="1"/>
            <a:r>
              <a:rPr lang="en-US" dirty="0"/>
              <a:t>Employee ID # (SSN or company ID)</a:t>
            </a:r>
          </a:p>
          <a:p>
            <a:pPr lvl="1"/>
            <a:r>
              <a:rPr lang="en-US" dirty="0"/>
              <a:t>DOT Agency</a:t>
            </a:r>
          </a:p>
          <a:p>
            <a:pPr lvl="1"/>
            <a:r>
              <a:rPr lang="en-US" dirty="0"/>
              <a:t>Type of Test</a:t>
            </a:r>
          </a:p>
          <a:p>
            <a:pPr lvl="1"/>
            <a:r>
              <a:rPr lang="en-US" dirty="0"/>
              <a:t>Testing Panel</a:t>
            </a:r>
          </a:p>
          <a:p>
            <a:pPr lvl="1"/>
            <a:r>
              <a:rPr lang="en-US" dirty="0"/>
              <a:t>Collection Site information</a:t>
            </a:r>
          </a:p>
          <a:p>
            <a:pPr lvl="2"/>
            <a:r>
              <a:rPr lang="en-US" dirty="0"/>
              <a:t>Sites can become relaxed with filling this out.  You know who they are, but the MRO or the lab may not.</a:t>
            </a:r>
          </a:p>
          <a:p>
            <a:pPr lvl="1"/>
            <a:r>
              <a:rPr lang="en-US" dirty="0"/>
              <a:t>Temperature in Range (Yes/No)</a:t>
            </a:r>
          </a:p>
          <a:p>
            <a:pPr lvl="1"/>
            <a:r>
              <a:rPr lang="en-US" dirty="0"/>
              <a:t>Split Specimen (Yes/No)</a:t>
            </a:r>
          </a:p>
        </p:txBody>
      </p:sp>
    </p:spTree>
    <p:extLst>
      <p:ext uri="{BB962C8B-B14F-4D97-AF65-F5344CB8AC3E}">
        <p14:creationId xmlns:p14="http://schemas.microsoft.com/office/powerpoint/2010/main" val="363735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In-House (CCF review 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Observed?</a:t>
            </a:r>
          </a:p>
          <a:p>
            <a:pPr lvl="1"/>
            <a:r>
              <a:rPr lang="en-US" dirty="0"/>
              <a:t>Required for Return-to-duty/Follow-up testing</a:t>
            </a:r>
          </a:p>
          <a:p>
            <a:pPr lvl="1"/>
            <a:r>
              <a:rPr lang="en-US" dirty="0"/>
              <a:t>If not RTD/FU, is the reason listed?</a:t>
            </a:r>
          </a:p>
          <a:p>
            <a:pPr lvl="1"/>
            <a:r>
              <a:rPr lang="en-US" dirty="0"/>
              <a:t>Name of observer if not collector</a:t>
            </a:r>
          </a:p>
          <a:p>
            <a:r>
              <a:rPr lang="en-US" dirty="0"/>
              <a:t>Collector Information</a:t>
            </a:r>
          </a:p>
          <a:p>
            <a:pPr lvl="1"/>
            <a:r>
              <a:rPr lang="en-US" dirty="0"/>
              <a:t>Legible</a:t>
            </a:r>
          </a:p>
          <a:p>
            <a:pPr lvl="1"/>
            <a:r>
              <a:rPr lang="en-US" dirty="0"/>
              <a:t>Correct date and time</a:t>
            </a:r>
          </a:p>
          <a:p>
            <a:r>
              <a:rPr lang="en-US" dirty="0"/>
              <a:t>Employee Information</a:t>
            </a:r>
          </a:p>
          <a:p>
            <a:pPr lvl="1"/>
            <a:r>
              <a:rPr lang="en-US" dirty="0"/>
              <a:t>Legible</a:t>
            </a:r>
          </a:p>
          <a:p>
            <a:pPr lvl="1"/>
            <a:r>
              <a:rPr lang="en-US" dirty="0"/>
              <a:t>Correct dates</a:t>
            </a:r>
          </a:p>
          <a:p>
            <a:r>
              <a:rPr lang="en-US" dirty="0"/>
              <a:t>Shadowing?</a:t>
            </a:r>
          </a:p>
          <a:p>
            <a:r>
              <a:rPr lang="en-US" dirty="0"/>
              <a:t>Receiving Copy 4?</a:t>
            </a:r>
          </a:p>
        </p:txBody>
      </p:sp>
    </p:spTree>
    <p:extLst>
      <p:ext uri="{BB962C8B-B14F-4D97-AF65-F5344CB8AC3E}">
        <p14:creationId xmlns:p14="http://schemas.microsoft.com/office/powerpoint/2010/main" val="390783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63" y="125547"/>
            <a:ext cx="3667629" cy="489017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4969266" y="1138423"/>
            <a:ext cx="647272" cy="246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50654" y="1896645"/>
            <a:ext cx="780837" cy="174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969266" y="2133318"/>
            <a:ext cx="667820" cy="2774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5131490" y="2883783"/>
            <a:ext cx="481921" cy="134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758719" y="2045128"/>
            <a:ext cx="580489" cy="113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84AB3D5-585E-4038-B3E4-7EA513548506}"/>
              </a:ext>
            </a:extLst>
          </p:cNvPr>
          <p:cNvCxnSpPr/>
          <p:nvPr/>
        </p:nvCxnSpPr>
        <p:spPr>
          <a:xfrm flipH="1">
            <a:off x="4969266" y="4451298"/>
            <a:ext cx="580489" cy="113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517A0EC-1AE4-4DA6-A31F-E8DA5661C57F}"/>
              </a:ext>
            </a:extLst>
          </p:cNvPr>
          <p:cNvCxnSpPr>
            <a:cxnSpLocks/>
          </p:cNvCxnSpPr>
          <p:nvPr/>
        </p:nvCxnSpPr>
        <p:spPr>
          <a:xfrm flipH="1" flipV="1">
            <a:off x="3091197" y="192671"/>
            <a:ext cx="594395" cy="1152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3E4374C-C747-43C3-9D39-93A552308C62}"/>
              </a:ext>
            </a:extLst>
          </p:cNvPr>
          <p:cNvSpPr txBox="1">
            <a:spLocks/>
          </p:cNvSpPr>
          <p:nvPr/>
        </p:nvSpPr>
        <p:spPr>
          <a:xfrm>
            <a:off x="595285" y="5472404"/>
            <a:ext cx="748665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7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DOT Custody and Control Form</a:t>
            </a:r>
            <a:br>
              <a:rPr lang="en-US" dirty="0"/>
            </a:br>
            <a:r>
              <a:rPr lang="en-US" sz="1600" dirty="0"/>
              <a:t>(CCF)</a:t>
            </a:r>
          </a:p>
        </p:txBody>
      </p:sp>
    </p:spTree>
    <p:extLst>
      <p:ext uri="{BB962C8B-B14F-4D97-AF65-F5344CB8AC3E}">
        <p14:creationId xmlns:p14="http://schemas.microsoft.com/office/powerpoint/2010/main" val="40442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(For you)</a:t>
            </a:r>
          </a:p>
        </p:txBody>
      </p:sp>
    </p:spTree>
    <p:extLst>
      <p:ext uri="{BB962C8B-B14F-4D97-AF65-F5344CB8AC3E}">
        <p14:creationId xmlns:p14="http://schemas.microsoft.com/office/powerpoint/2010/main" val="410054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3799CD3-485E-492B-9208-F7E3B1F6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"/>
          <a:stretch/>
        </p:blipFill>
        <p:spPr>
          <a:xfrm>
            <a:off x="2278507" y="0"/>
            <a:ext cx="4120207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85" y="5472404"/>
            <a:ext cx="7486650" cy="914400"/>
          </a:xfrm>
        </p:spPr>
        <p:txBody>
          <a:bodyPr/>
          <a:lstStyle/>
          <a:p>
            <a:r>
              <a:rPr lang="en-US" dirty="0"/>
              <a:t>DOT Custody and Control Form</a:t>
            </a:r>
            <a:br>
              <a:rPr lang="en-US" dirty="0"/>
            </a:br>
            <a:r>
              <a:rPr lang="en-US" sz="1600" dirty="0"/>
              <a:t>(</a:t>
            </a:r>
            <a:r>
              <a:rPr lang="en-US" sz="1600" dirty="0" err="1"/>
              <a:t>eCCF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277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On-Site</a:t>
            </a:r>
            <a:endParaRPr lang="en-US" dirty="0"/>
          </a:p>
        </p:txBody>
      </p:sp>
      <p:pic>
        <p:nvPicPr>
          <p:cNvPr id="4" name="Content Placeholder 3" descr="Draw full of specimen cups with green tops and labels" title="Specimen cup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" y="3789557"/>
            <a:ext cx="2290156" cy="2290156"/>
          </a:xfrm>
        </p:spPr>
      </p:pic>
      <p:pic>
        <p:nvPicPr>
          <p:cNvPr id="7" name="Picture 6" descr="Outside picture of an entrance to a medical building" title="Medical Facilit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92" y="1603015"/>
            <a:ext cx="4368901" cy="29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None/>
            </a:pPr>
            <a:r>
              <a:rPr lang="en-US" b="1" u="sng" dirty="0"/>
              <a:t>Announced Visit/Mock Collection</a:t>
            </a:r>
          </a:p>
          <a:p>
            <a:r>
              <a:rPr lang="en-US" dirty="0"/>
              <a:t>Set up a time with the site to perform mock drug and alcohol tests</a:t>
            </a:r>
          </a:p>
          <a:p>
            <a:pPr lvl="1"/>
            <a:r>
              <a:rPr lang="en-US" dirty="0"/>
              <a:t>Post-accident is a good test type</a:t>
            </a:r>
          </a:p>
          <a:p>
            <a:r>
              <a:rPr lang="en-US" dirty="0"/>
              <a:t>Helps build a relationship with the site</a:t>
            </a:r>
          </a:p>
          <a:p>
            <a:r>
              <a:rPr lang="en-US" dirty="0"/>
              <a:t>Lets the site know you are involved and take the testing seriously</a:t>
            </a:r>
          </a:p>
          <a:p>
            <a:r>
              <a:rPr lang="en-US" dirty="0"/>
              <a:t>Usually get the site “ringer”</a:t>
            </a:r>
          </a:p>
        </p:txBody>
      </p:sp>
    </p:spTree>
    <p:extLst>
      <p:ext uri="{BB962C8B-B14F-4D97-AF65-F5344CB8AC3E}">
        <p14:creationId xmlns:p14="http://schemas.microsoft.com/office/powerpoint/2010/main" val="907348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83196" cy="1325562"/>
          </a:xfrm>
        </p:spPr>
        <p:txBody>
          <a:bodyPr/>
          <a:lstStyle/>
          <a:p>
            <a:r>
              <a:rPr lang="en-US" dirty="0"/>
              <a:t>On-site Oversight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>
              <a:buNone/>
            </a:pPr>
            <a:r>
              <a:rPr lang="en-US" b="1" u="sng" dirty="0"/>
              <a:t>Unannounced</a:t>
            </a:r>
          </a:p>
          <a:p>
            <a:r>
              <a:rPr lang="en-US" dirty="0"/>
              <a:t>Go in as a donor or accompany an employee</a:t>
            </a:r>
          </a:p>
          <a:p>
            <a:r>
              <a:rPr lang="en-US" dirty="0"/>
              <a:t>More likely to see what happens on a regular basis</a:t>
            </a:r>
          </a:p>
          <a:p>
            <a:r>
              <a:rPr lang="en-US" dirty="0"/>
              <a:t>Useful if you are having a number of issues</a:t>
            </a:r>
          </a:p>
          <a:p>
            <a:pPr lvl="1"/>
            <a:r>
              <a:rPr lang="en-US" dirty="0"/>
              <a:t>Regular errors</a:t>
            </a:r>
          </a:p>
          <a:p>
            <a:pPr lvl="1"/>
            <a:r>
              <a:rPr lang="en-US" dirty="0"/>
              <a:t>Site is not addressing items brought to their attention</a:t>
            </a:r>
          </a:p>
        </p:txBody>
      </p:sp>
    </p:spTree>
    <p:extLst>
      <p:ext uri="{BB962C8B-B14F-4D97-AF65-F5344CB8AC3E}">
        <p14:creationId xmlns:p14="http://schemas.microsoft.com/office/powerpoint/2010/main" val="18422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666306"/>
          </a:xfrm>
        </p:spPr>
        <p:txBody>
          <a:bodyPr/>
          <a:lstStyle/>
          <a:p>
            <a:r>
              <a:rPr lang="en-US" dirty="0"/>
              <a:t>CCF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2539" y="968320"/>
            <a:ext cx="2996946" cy="395671"/>
          </a:xfrm>
        </p:spPr>
        <p:txBody>
          <a:bodyPr/>
          <a:lstStyle/>
          <a:p>
            <a:r>
              <a:rPr lang="en-US" dirty="0"/>
              <a:t>Watch the order</a:t>
            </a:r>
          </a:p>
        </p:txBody>
      </p:sp>
      <p:pic>
        <p:nvPicPr>
          <p:cNvPr id="25" name="Content Placeholder 2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7D04C4C0-A754-4FBD-ACED-744AFED86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1469571"/>
            <a:ext cx="3360738" cy="4576158"/>
          </a:xfr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658813" y="2041071"/>
            <a:ext cx="440796" cy="2086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763736" y="3124979"/>
            <a:ext cx="399290" cy="1120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3861489" y="5486400"/>
            <a:ext cx="603073" cy="1120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606034" y="3543301"/>
            <a:ext cx="4465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Content Placeholder 4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CCD8DD87-98C4-49CD-BFCC-E275D8EA85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04" y="1469571"/>
            <a:ext cx="3272353" cy="4576158"/>
          </a:xfr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C6CF12E-8511-42FC-97CB-32DB5EF26078}"/>
              </a:ext>
            </a:extLst>
          </p:cNvPr>
          <p:cNvCxnSpPr>
            <a:cxnSpLocks/>
          </p:cNvCxnSpPr>
          <p:nvPr/>
        </p:nvCxnSpPr>
        <p:spPr>
          <a:xfrm flipH="1">
            <a:off x="7151914" y="3888279"/>
            <a:ext cx="949886" cy="1938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Oversight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/>
              <a:t>Site Security and Integrity</a:t>
            </a:r>
          </a:p>
          <a:p>
            <a:r>
              <a:rPr lang="en-US" sz="1800" dirty="0"/>
              <a:t>Is there inappropriate access to the collection area?</a:t>
            </a:r>
          </a:p>
          <a:p>
            <a:r>
              <a:rPr lang="en-US" sz="1800" dirty="0"/>
              <a:t>In the enclosure:</a:t>
            </a:r>
          </a:p>
          <a:p>
            <a:pPr lvl="1"/>
            <a:r>
              <a:rPr lang="en-US" sz="1600" dirty="0"/>
              <a:t>Is there access to water for the donor during the collection?</a:t>
            </a:r>
          </a:p>
          <a:p>
            <a:pPr lvl="1"/>
            <a:r>
              <a:rPr lang="en-US" sz="1600" dirty="0"/>
              <a:t>Are there areas to conceal items?</a:t>
            </a:r>
          </a:p>
          <a:p>
            <a:pPr lvl="2"/>
            <a:r>
              <a:rPr lang="en-US" sz="1400" dirty="0"/>
              <a:t>Drop ceilings</a:t>
            </a:r>
          </a:p>
          <a:p>
            <a:pPr lvl="2"/>
            <a:r>
              <a:rPr lang="en-US" sz="1400" dirty="0"/>
              <a:t>Cabinets</a:t>
            </a:r>
          </a:p>
          <a:p>
            <a:pPr lvl="2"/>
            <a:r>
              <a:rPr lang="en-US" sz="1400" dirty="0"/>
              <a:t>Toilet tank</a:t>
            </a:r>
          </a:p>
          <a:p>
            <a:pPr lvl="2"/>
            <a:r>
              <a:rPr lang="en-US" sz="1400" dirty="0"/>
              <a:t>Garbage cans</a:t>
            </a:r>
          </a:p>
          <a:p>
            <a:pPr lvl="1"/>
            <a:r>
              <a:rPr lang="en-US" sz="1600" dirty="0"/>
              <a:t>Did the collector secure the </a:t>
            </a:r>
            <a:r>
              <a:rPr lang="en-US" sz="1600" dirty="0" smtClean="0"/>
              <a:t>area?</a:t>
            </a:r>
            <a:endParaRPr lang="en-US" sz="1600" dirty="0"/>
          </a:p>
          <a:p>
            <a:pPr lvl="2"/>
            <a:r>
              <a:rPr lang="en-US" sz="1400" dirty="0"/>
              <a:t>Blue water</a:t>
            </a:r>
          </a:p>
          <a:p>
            <a:pPr lvl="2"/>
            <a:r>
              <a:rPr lang="en-US" sz="1400" dirty="0"/>
              <a:t>Remove cleaning products</a:t>
            </a:r>
          </a:p>
          <a:p>
            <a:pPr lvl="1"/>
            <a:endParaRPr lang="en-US" sz="16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ODAPC : DOT’s 10 Steps to Site Security and Integrity</a:t>
            </a:r>
          </a:p>
        </p:txBody>
      </p:sp>
      <p:pic>
        <p:nvPicPr>
          <p:cNvPr id="4" name="Picture Placeholder 3" descr="Image of DOT's &quot;10 Steps to Collection Site Security and Integrity&quot; poster." title="ODAPC 10-steps poster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4" r="-9474"/>
          <a:stretch/>
        </p:blipFill>
        <p:spPr>
          <a:xfrm>
            <a:off x="1954924" y="194099"/>
            <a:ext cx="4308887" cy="4829963"/>
          </a:xfrm>
        </p:spPr>
      </p:pic>
    </p:spTree>
    <p:extLst>
      <p:ext uri="{BB962C8B-B14F-4D97-AF65-F5344CB8AC3E}">
        <p14:creationId xmlns:p14="http://schemas.microsoft.com/office/powerpoint/2010/main" val="26316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Shy 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Here’s what to check:</a:t>
            </a:r>
          </a:p>
          <a:p>
            <a:pPr lvl="1"/>
            <a:r>
              <a:rPr lang="en-US" dirty="0"/>
              <a:t>Is the donor required to make an attempt prior to fluids being provided?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is the donor monitored?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 the amount of fluid being provided measured to meet the regulations?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Does the collector know how to correctly document the three-hour timeframe?</a:t>
            </a:r>
          </a:p>
        </p:txBody>
      </p:sp>
    </p:spTree>
    <p:extLst>
      <p:ext uri="{BB962C8B-B14F-4D97-AF65-F5344CB8AC3E}">
        <p14:creationId xmlns:p14="http://schemas.microsoft.com/office/powerpoint/2010/main" val="3983286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Check the following:</a:t>
            </a:r>
          </a:p>
          <a:p>
            <a:r>
              <a:rPr lang="en-US" dirty="0"/>
              <a:t>Collector DOT qualification certificates </a:t>
            </a:r>
          </a:p>
          <a:p>
            <a:pPr lvl="1"/>
            <a:r>
              <a:rPr lang="en-US" dirty="0"/>
              <a:t>Current?</a:t>
            </a:r>
          </a:p>
          <a:p>
            <a:pPr lvl="1"/>
            <a:r>
              <a:rPr lang="en-US" dirty="0"/>
              <a:t>Evidence of Error Correction Training (ECT) if </a:t>
            </a:r>
            <a:r>
              <a:rPr lang="en-US" dirty="0" smtClean="0"/>
              <a:t>applicable?</a:t>
            </a:r>
            <a:endParaRPr lang="en-US" dirty="0"/>
          </a:p>
          <a:p>
            <a:r>
              <a:rPr lang="en-US" dirty="0"/>
              <a:t>Breath Alcohol Technician Certificates</a:t>
            </a:r>
          </a:p>
          <a:p>
            <a:pPr lvl="1"/>
            <a:r>
              <a:rPr lang="en-US" dirty="0"/>
              <a:t>Current and for the device the facility uses?</a:t>
            </a:r>
          </a:p>
          <a:p>
            <a:r>
              <a:rPr lang="en-US" dirty="0"/>
              <a:t>Quality Assurance Plan for EBT</a:t>
            </a:r>
          </a:p>
          <a:p>
            <a:r>
              <a:rPr lang="en-US" dirty="0"/>
              <a:t>Calibration Checks</a:t>
            </a:r>
          </a:p>
          <a:p>
            <a:r>
              <a:rPr lang="en-US" dirty="0"/>
              <a:t>Part 40 &amp; ODAPC List Serve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54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 Plan (QAP)</a:t>
            </a:r>
          </a:p>
        </p:txBody>
      </p:sp>
      <p:pic>
        <p:nvPicPr>
          <p:cNvPr id="5" name="Picture Placeholder 4" descr="Image of an EBT's Quality Assurance Plan" title="QAP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03" t="201" r="-6043" b="-201"/>
          <a:stretch/>
        </p:blipFill>
        <p:spPr>
          <a:xfrm>
            <a:off x="-1966871" y="147049"/>
            <a:ext cx="10139321" cy="4973977"/>
          </a:xfrm>
        </p:spPr>
      </p:pic>
      <p:pic>
        <p:nvPicPr>
          <p:cNvPr id="6" name="Picture 5" descr="Image of an EBT's Quality Assurance Plan" title="QAP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" t="614" r="608" b="-1432"/>
          <a:stretch/>
        </p:blipFill>
        <p:spPr>
          <a:xfrm>
            <a:off x="497796" y="124253"/>
            <a:ext cx="3421294" cy="50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3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of you…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Have had an employee with a drug test violation win an arbitration due to an error at a collection site or on the paperwork?</a:t>
            </a:r>
          </a:p>
          <a:p>
            <a:endParaRPr lang="en-US" dirty="0"/>
          </a:p>
          <a:p>
            <a:r>
              <a:rPr lang="en-US" dirty="0"/>
              <a:t>Review your drug &amp; alcohol testing paperwork regularly?</a:t>
            </a:r>
          </a:p>
          <a:p>
            <a:endParaRPr lang="en-US" dirty="0"/>
          </a:p>
          <a:p>
            <a:r>
              <a:rPr lang="en-US" dirty="0"/>
              <a:t>Have inspected or conducted mock collections at your collection sites?</a:t>
            </a:r>
          </a:p>
        </p:txBody>
      </p:sp>
    </p:spTree>
    <p:extLst>
      <p:ext uri="{BB962C8B-B14F-4D97-AF65-F5344CB8AC3E}">
        <p14:creationId xmlns:p14="http://schemas.microsoft.com/office/powerpoint/2010/main" val="18173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Check Log</a:t>
            </a:r>
          </a:p>
        </p:txBody>
      </p:sp>
      <p:pic>
        <p:nvPicPr>
          <p:cNvPr id="6" name="Picture Placeholder 5" descr="Image of an EBT log book" title="Log  Book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4" t="-200" r="-6470"/>
          <a:stretch/>
        </p:blipFill>
        <p:spPr>
          <a:xfrm>
            <a:off x="2167759" y="106324"/>
            <a:ext cx="4126875" cy="5022599"/>
          </a:xfrm>
        </p:spPr>
      </p:pic>
    </p:spTree>
    <p:extLst>
      <p:ext uri="{BB962C8B-B14F-4D97-AF65-F5344CB8AC3E}">
        <p14:creationId xmlns:p14="http://schemas.microsoft.com/office/powerpoint/2010/main" val="3039463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make sure you remember what we discussed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07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can Oversight be conducted?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In-House</a:t>
            </a:r>
          </a:p>
          <a:p>
            <a:r>
              <a:rPr lang="en-US" dirty="0"/>
              <a:t>Review ATFs</a:t>
            </a:r>
          </a:p>
          <a:p>
            <a:r>
              <a:rPr lang="en-US" dirty="0"/>
              <a:t>Review CCFs</a:t>
            </a:r>
          </a:p>
          <a:p>
            <a:pPr marL="0" indent="0">
              <a:buNone/>
            </a:pPr>
            <a:r>
              <a:rPr lang="en-US" dirty="0"/>
              <a:t>Ensure all information is correct and reach out to the collection site when errors are found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On-Site</a:t>
            </a:r>
          </a:p>
          <a:p>
            <a:r>
              <a:rPr lang="en-US" dirty="0"/>
              <a:t>Helps to ensure site security and integrity</a:t>
            </a:r>
          </a:p>
          <a:p>
            <a:r>
              <a:rPr lang="en-US" dirty="0"/>
              <a:t>Helps builds relationship with site and shows your commitment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On-Site Oversight be conducted?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Announced</a:t>
            </a:r>
          </a:p>
          <a:p>
            <a:r>
              <a:rPr lang="en-US" dirty="0"/>
              <a:t>Set up a convenient time for you and your site</a:t>
            </a:r>
          </a:p>
          <a:p>
            <a:r>
              <a:rPr lang="en-US" dirty="0"/>
              <a:t>Will usually receive the site “ringer”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Unannounced</a:t>
            </a:r>
          </a:p>
          <a:p>
            <a:r>
              <a:rPr lang="en-US" dirty="0"/>
              <a:t>Go in with an employee or as a donor yourself</a:t>
            </a:r>
          </a:p>
          <a:p>
            <a:r>
              <a:rPr lang="en-US" dirty="0"/>
              <a:t>More likely to see the site’s regular procedures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should you look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Site Security and Integrity</a:t>
            </a:r>
          </a:p>
          <a:p>
            <a:r>
              <a:rPr lang="en-US" dirty="0"/>
              <a:t>Is there access to the collection area or specimens?</a:t>
            </a:r>
          </a:p>
          <a:p>
            <a:r>
              <a:rPr lang="en-US" dirty="0"/>
              <a:t>Enclosure secure?</a:t>
            </a:r>
          </a:p>
          <a:p>
            <a:r>
              <a:rPr lang="en-US" dirty="0"/>
              <a:t>Is the collector/BAT following the regulations?</a:t>
            </a:r>
          </a:p>
          <a:p>
            <a:r>
              <a:rPr lang="en-US" dirty="0"/>
              <a:t>Shy bladder procedures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Documentation</a:t>
            </a:r>
          </a:p>
          <a:p>
            <a:r>
              <a:rPr lang="en-US" dirty="0"/>
              <a:t>Check certificates</a:t>
            </a:r>
          </a:p>
          <a:p>
            <a:pPr lvl="1"/>
            <a:r>
              <a:rPr lang="en-US" dirty="0"/>
              <a:t>Requalified every 5 years</a:t>
            </a:r>
          </a:p>
          <a:p>
            <a:r>
              <a:rPr lang="en-US" dirty="0"/>
              <a:t>Is proper training conducted?</a:t>
            </a:r>
          </a:p>
          <a:p>
            <a:pPr lvl="1"/>
            <a:r>
              <a:rPr lang="en-US" dirty="0"/>
              <a:t>Error Correction Training (ECT)</a:t>
            </a:r>
          </a:p>
          <a:p>
            <a:r>
              <a:rPr lang="en-US" dirty="0"/>
              <a:t>Quality Assurance Plan (QAP) for the Evidential Breath Testing Device (EBT)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auditors find?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Findings from FTA's Clandestine Inspection Program</a:t>
            </a:r>
          </a:p>
        </p:txBody>
      </p:sp>
    </p:spTree>
    <p:extLst>
      <p:ext uri="{BB962C8B-B14F-4D97-AF65-F5344CB8AC3E}">
        <p14:creationId xmlns:p14="http://schemas.microsoft.com/office/powerpoint/2010/main" val="1853189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91F5F-2E23-45CD-A50A-6AA5B5BF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 findings from recent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04D66-FFEB-4AC6-85B1-3F07FC88E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6825996" cy="4351337"/>
          </a:xfrm>
        </p:spPr>
        <p:txBody>
          <a:bodyPr>
            <a:normAutofit/>
          </a:bodyPr>
          <a:lstStyle/>
          <a:p>
            <a:r>
              <a:rPr lang="en-US" dirty="0"/>
              <a:t>The collector did not explain the procedures on the back of the CCF</a:t>
            </a:r>
          </a:p>
          <a:p>
            <a:endParaRPr lang="en-US" dirty="0"/>
          </a:p>
          <a:p>
            <a:r>
              <a:rPr lang="en-US" dirty="0"/>
              <a:t>The collector wrote the date on the specimen seal labels while they were still affixed to the CCF</a:t>
            </a:r>
          </a:p>
          <a:p>
            <a:endParaRPr lang="en-US" dirty="0"/>
          </a:p>
          <a:p>
            <a:r>
              <a:rPr lang="en-US" dirty="0"/>
              <a:t>The collector did not instruct the donor to wash their hands before the collection took place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97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91F5F-2E23-45CD-A50A-6AA5B5BF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findings from recent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04D66-FFEB-4AC6-85B1-3F07FC88E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6825996" cy="4351337"/>
          </a:xfrm>
        </p:spPr>
        <p:txBody>
          <a:bodyPr>
            <a:normAutofit/>
          </a:bodyPr>
          <a:lstStyle/>
          <a:p>
            <a:r>
              <a:rPr lang="en-US" dirty="0"/>
              <a:t>The collector completed Step 4 before the donor completed Step 5</a:t>
            </a:r>
          </a:p>
          <a:p>
            <a:endParaRPr lang="en-US" dirty="0"/>
          </a:p>
          <a:p>
            <a:r>
              <a:rPr lang="en-US" dirty="0"/>
              <a:t>The collector did not complete Step 1</a:t>
            </a:r>
          </a:p>
          <a:p>
            <a:endParaRPr lang="en-US" dirty="0"/>
          </a:p>
          <a:p>
            <a:r>
              <a:rPr lang="en-US" dirty="0"/>
              <a:t>There was no bluing or insufficient bluing in the toilet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37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91F5F-2E23-45CD-A50A-6AA5B5BF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04D66-FFEB-4AC6-85B1-3F07FC88E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6825996" cy="4351337"/>
          </a:xfrm>
        </p:spPr>
        <p:txBody>
          <a:bodyPr>
            <a:normAutofit/>
          </a:bodyPr>
          <a:lstStyle/>
          <a:p>
            <a:r>
              <a:rPr lang="en-US" dirty="0"/>
              <a:t>Collector left employee alone during the collection to assist another customer</a:t>
            </a:r>
          </a:p>
          <a:p>
            <a:endParaRPr lang="en-US" dirty="0"/>
          </a:p>
          <a:p>
            <a:r>
              <a:rPr lang="en-US" dirty="0"/>
              <a:t>Collector required the door of a single-toilet bathroom to be left open while the donor provided a specimen</a:t>
            </a:r>
          </a:p>
          <a:p>
            <a:endParaRPr lang="en-US" dirty="0"/>
          </a:p>
          <a:p>
            <a:r>
              <a:rPr lang="en-US" dirty="0"/>
              <a:t>Collector did not direct donor to fill out donor information because collector was unaware of the existence of Step 5 on Copies 2,3,4 &amp; 5.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20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B91F5F-2E23-45CD-A50A-6AA5B5BF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704D66-FFEB-4AC6-85B1-3F07FC88E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6825996" cy="4351337"/>
          </a:xfrm>
        </p:spPr>
        <p:txBody>
          <a:bodyPr>
            <a:normAutofit/>
          </a:bodyPr>
          <a:lstStyle/>
          <a:p>
            <a:r>
              <a:rPr lang="en-US" dirty="0"/>
              <a:t>A collector conducted the collection. Another collector signed </a:t>
            </a:r>
            <a:r>
              <a:rPr lang="en-US" dirty="0" smtClean="0"/>
              <a:t>Step 4 </a:t>
            </a:r>
            <a:r>
              <a:rPr lang="en-US" dirty="0"/>
              <a:t>of the CCF</a:t>
            </a:r>
          </a:p>
          <a:p>
            <a:endParaRPr lang="en-US" dirty="0"/>
          </a:p>
          <a:p>
            <a:r>
              <a:rPr lang="en-US" dirty="0"/>
              <a:t>Wallet required to be left in an unsecure and unsupervised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7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Who, Why, What, and How of Collection Site Oversight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42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for us</a:t>
            </a:r>
          </a:p>
        </p:txBody>
      </p:sp>
    </p:spTree>
    <p:extLst>
      <p:ext uri="{BB962C8B-B14F-4D97-AF65-F5344CB8AC3E}">
        <p14:creationId xmlns:p14="http://schemas.microsoft.com/office/powerpoint/2010/main" val="326178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discuss: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Your responsibility as an employer</a:t>
            </a:r>
          </a:p>
          <a:p>
            <a:pPr lvl="1"/>
            <a:endParaRPr lang="en-US" dirty="0"/>
          </a:p>
          <a:p>
            <a:r>
              <a:rPr lang="en-US" dirty="0"/>
              <a:t>Why oversight is important</a:t>
            </a:r>
          </a:p>
          <a:p>
            <a:pPr lvl="1"/>
            <a:endParaRPr lang="en-US" dirty="0"/>
          </a:p>
          <a:p>
            <a:r>
              <a:rPr lang="en-US" dirty="0"/>
              <a:t>Ways to monitor your collection site</a:t>
            </a:r>
          </a:p>
          <a:p>
            <a:pPr lvl="1"/>
            <a:r>
              <a:rPr lang="en-US" dirty="0"/>
              <a:t>In-house</a:t>
            </a:r>
          </a:p>
          <a:p>
            <a:pPr lvl="1"/>
            <a:r>
              <a:rPr lang="en-US" dirty="0"/>
              <a:t>On-site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4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346258" cy="4041648"/>
          </a:xfrm>
        </p:spPr>
        <p:txBody>
          <a:bodyPr/>
          <a:lstStyle/>
          <a:p>
            <a:r>
              <a:rPr lang="en-US" dirty="0"/>
              <a:t>Oversight: Whose Responsibility is it Anyway?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employer’s!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4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49 CFR Part 40.11(b)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 an employer, you are responsible for ensuring that DOT regulations are carried out by:</a:t>
            </a:r>
          </a:p>
          <a:p>
            <a:pPr lvl="1"/>
            <a:r>
              <a:rPr lang="en-US" dirty="0"/>
              <a:t>Your officials</a:t>
            </a:r>
          </a:p>
          <a:p>
            <a:pPr lvl="1"/>
            <a:r>
              <a:rPr lang="en-US" dirty="0"/>
              <a:t>All representatives of your company</a:t>
            </a:r>
          </a:p>
          <a:p>
            <a:pPr lvl="1"/>
            <a:r>
              <a:rPr lang="en-US" b="1" dirty="0"/>
              <a:t>Service agents</a:t>
            </a:r>
          </a:p>
        </p:txBody>
      </p:sp>
    </p:spTree>
    <p:extLst>
      <p:ext uri="{BB962C8B-B14F-4D97-AF65-F5344CB8AC3E}">
        <p14:creationId xmlns:p14="http://schemas.microsoft.com/office/powerpoint/2010/main" val="255058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94010" cy="4041648"/>
          </a:xfrm>
        </p:spPr>
        <p:txBody>
          <a:bodyPr/>
          <a:lstStyle/>
          <a:p>
            <a:r>
              <a:rPr lang="en-US" dirty="0"/>
              <a:t>Why is Oversight Important?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Safety is our goal!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9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the </a:t>
            </a:r>
            <a:r>
              <a:rPr lang="en-US" u="sng" dirty="0"/>
              <a:t>Strength</a:t>
            </a:r>
            <a:r>
              <a:rPr lang="en-US" dirty="0"/>
              <a:t> of the Testing Process</a:t>
            </a:r>
          </a:p>
        </p:txBody>
      </p:sp>
      <p:pic>
        <p:nvPicPr>
          <p:cNvPr id="7" name="Content Placeholder 6" descr="A pair of chain&#10;&#10;Description automatically generated">
            <a:extLst>
              <a:ext uri="{FF2B5EF4-FFF2-40B4-BE49-F238E27FC236}">
                <a16:creationId xmlns:a16="http://schemas.microsoft.com/office/drawing/2014/main" xmlns="" id="{A8C8C254-9EE9-4807-890B-A36514369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264569" y="2575719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3128042079"/>
      </p:ext>
    </p:extLst>
  </p:cSld>
  <p:clrMapOvr>
    <a:masterClrMapping/>
  </p:clrMapOvr>
</p:sld>
</file>

<file path=ppt/theme/theme1.xml><?xml version="1.0" encoding="utf-8"?>
<a:theme xmlns:a="http://schemas.openxmlformats.org/drawingml/2006/main" name="1_View">
  <a:themeElements>
    <a:clrScheme name="Custom 9">
      <a:dk1>
        <a:sysClr val="windowText" lastClr="000000"/>
      </a:dk1>
      <a:lt1>
        <a:sysClr val="window" lastClr="FFFFFF"/>
      </a:lt1>
      <a:dk2>
        <a:srgbClr val="0F619D"/>
      </a:dk2>
      <a:lt2>
        <a:srgbClr val="E9E5DC"/>
      </a:lt2>
      <a:accent1>
        <a:srgbClr val="B31D1F"/>
      </a:accent1>
      <a:accent2>
        <a:srgbClr val="0969A5"/>
      </a:accent2>
      <a:accent3>
        <a:srgbClr val="C48511"/>
      </a:accent3>
      <a:accent4>
        <a:srgbClr val="956251"/>
      </a:accent4>
      <a:accent5>
        <a:srgbClr val="0969A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10373</TotalTime>
  <Words>1172</Words>
  <Application>Microsoft Office PowerPoint</Application>
  <PresentationFormat>On-screen Show (4:3)</PresentationFormat>
  <Paragraphs>253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Century Schoolbook</vt:lpstr>
      <vt:lpstr>Wingdings 2</vt:lpstr>
      <vt:lpstr>1_View</vt:lpstr>
      <vt:lpstr>Custom Design</vt:lpstr>
      <vt:lpstr>Collection Site Oversight  &amp; Mock Collections</vt:lpstr>
      <vt:lpstr>Questions</vt:lpstr>
      <vt:lpstr>How many of you…</vt:lpstr>
      <vt:lpstr>Overview</vt:lpstr>
      <vt:lpstr>We will discuss:</vt:lpstr>
      <vt:lpstr>Oversight: Whose Responsibility is it Anyway?</vt:lpstr>
      <vt:lpstr>49 CFR Part 40.11(b)</vt:lpstr>
      <vt:lpstr>Why is Oversight Important?</vt:lpstr>
      <vt:lpstr>Ensure the Strength of the Testing Process</vt:lpstr>
      <vt:lpstr>Ensure the Security of the Testing Process</vt:lpstr>
      <vt:lpstr>Ensure the Integrity of the Testing Process</vt:lpstr>
      <vt:lpstr>Help to Ensure Our Ultimate Goal</vt:lpstr>
      <vt:lpstr>What’s the Best Way to Monitor a Collection Site?</vt:lpstr>
      <vt:lpstr>In-House</vt:lpstr>
      <vt:lpstr>In-House Oversight</vt:lpstr>
      <vt:lpstr>DOT Alcohol Testing Form  (ATF)</vt:lpstr>
      <vt:lpstr>In-House Oversight</vt:lpstr>
      <vt:lpstr>In-House (CCF review continued)</vt:lpstr>
      <vt:lpstr>PowerPoint Presentation</vt:lpstr>
      <vt:lpstr>DOT Custody and Control Form (eCCF)</vt:lpstr>
      <vt:lpstr>On-Site</vt:lpstr>
      <vt:lpstr>On-Site Oversight</vt:lpstr>
      <vt:lpstr>On-site Oversight (continued)</vt:lpstr>
      <vt:lpstr>CCF </vt:lpstr>
      <vt:lpstr>On-site Oversight (continued)</vt:lpstr>
      <vt:lpstr>ODAPC : DOT’s 10 Steps to Site Security and Integrity</vt:lpstr>
      <vt:lpstr>Shy Bladder</vt:lpstr>
      <vt:lpstr>Verify</vt:lpstr>
      <vt:lpstr>Quality Assurance Plan (QAP)</vt:lpstr>
      <vt:lpstr>Calibration Check Log</vt:lpstr>
      <vt:lpstr>Review</vt:lpstr>
      <vt:lpstr>Where can Oversight be conducted?</vt:lpstr>
      <vt:lpstr>How can On-Site Oversight be conducted?</vt:lpstr>
      <vt:lpstr>What should you look for?</vt:lpstr>
      <vt:lpstr>What do the auditors find?</vt:lpstr>
      <vt:lpstr>Most common findings from recent inspections</vt:lpstr>
      <vt:lpstr>Most common findings from recent inspections</vt:lpstr>
      <vt:lpstr>More findings</vt:lpstr>
      <vt:lpstr>More findings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Joseph Lofgren</dc:creator>
  <cp:lastModifiedBy>DeCoste, Lori (VOLPE)</cp:lastModifiedBy>
  <cp:revision>135</cp:revision>
  <cp:lastPrinted>2018-11-20T14:09:05Z</cp:lastPrinted>
  <dcterms:created xsi:type="dcterms:W3CDTF">2015-12-27T02:01:12Z</dcterms:created>
  <dcterms:modified xsi:type="dcterms:W3CDTF">2019-03-11T16:20:13Z</dcterms:modified>
</cp:coreProperties>
</file>